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58" r:id="rId4"/>
  </p:sldIdLst>
  <p:sldSz cx="7559675" cy="10439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8" userDrawn="1">
          <p15:clr>
            <a:srgbClr val="A4A3A4"/>
          </p15:clr>
        </p15:guide>
        <p15:guide id="2" pos="2381" userDrawn="1">
          <p15:clr>
            <a:srgbClr val="A4A3A4"/>
          </p15:clr>
        </p15:guide>
        <p15:guide id="3" pos="181" userDrawn="1">
          <p15:clr>
            <a:srgbClr val="A4A3A4"/>
          </p15:clr>
        </p15:guide>
        <p15:guide id="4" pos="4581" userDrawn="1">
          <p15:clr>
            <a:srgbClr val="A4A3A4"/>
          </p15:clr>
        </p15:guide>
        <p15:guide id="5" orient="horz" pos="204" userDrawn="1">
          <p15:clr>
            <a:srgbClr val="A4A3A4"/>
          </p15:clr>
        </p15:guide>
        <p15:guide id="6" orient="horz" pos="5533" userDrawn="1">
          <p15:clr>
            <a:srgbClr val="A4A3A4"/>
          </p15:clr>
        </p15:guide>
        <p15:guide id="7" orient="horz" pos="3832" userDrawn="1">
          <p15:clr>
            <a:srgbClr val="A4A3A4"/>
          </p15:clr>
        </p15:guide>
        <p15:guide id="8" orient="horz" pos="6327" userDrawn="1">
          <p15:clr>
            <a:srgbClr val="A4A3A4"/>
          </p15:clr>
        </p15:guide>
        <p15:guide id="10" pos="544" userDrawn="1">
          <p15:clr>
            <a:srgbClr val="A4A3A4"/>
          </p15:clr>
        </p15:guide>
        <p15:guide id="11" pos="2630" userDrawn="1">
          <p15:clr>
            <a:srgbClr val="A4A3A4"/>
          </p15:clr>
        </p15:guide>
        <p15:guide id="12" pos="340" userDrawn="1">
          <p15:clr>
            <a:srgbClr val="A4A3A4"/>
          </p15:clr>
        </p15:guide>
        <p15:guide id="13" pos="442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5A29"/>
    <a:srgbClr val="D1D4CE"/>
    <a:srgbClr val="496235"/>
    <a:srgbClr val="465F31"/>
    <a:srgbClr val="E6E6E6"/>
    <a:srgbClr val="AEB1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1464" y="72"/>
      </p:cViewPr>
      <p:guideLst>
        <p:guide orient="horz" pos="3288"/>
        <p:guide pos="2381"/>
        <p:guide pos="181"/>
        <p:guide pos="4581"/>
        <p:guide orient="horz" pos="204"/>
        <p:guide orient="horz" pos="5533"/>
        <p:guide orient="horz" pos="3832"/>
        <p:guide orient="horz" pos="6327"/>
        <p:guide pos="544"/>
        <p:guide pos="2630"/>
        <p:guide pos="340"/>
        <p:guide pos="442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08486"/>
            <a:ext cx="6425724" cy="3634458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483102"/>
            <a:ext cx="5669756" cy="2520438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7626-FF4B-4D2D-9A69-D851F86E5D98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15D20-E44E-4E8E-A93A-C56D0B0E8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312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7626-FF4B-4D2D-9A69-D851F86E5D98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15D20-E44E-4E8E-A93A-C56D0B0E8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749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02603"/>
            <a:ext cx="6520220" cy="4342500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986185"/>
            <a:ext cx="6520220" cy="2283618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7626-FF4B-4D2D-9A69-D851F86E5D98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15D20-E44E-4E8E-A93A-C56D0B0E8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255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779007"/>
            <a:ext cx="3212862" cy="66237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779007"/>
            <a:ext cx="3212862" cy="66237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7626-FF4B-4D2D-9A69-D851F86E5D98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15D20-E44E-4E8E-A93A-C56D0B0E8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360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55804"/>
            <a:ext cx="6520220" cy="201780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559104"/>
            <a:ext cx="3198096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813281"/>
            <a:ext cx="3198096" cy="56087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559104"/>
            <a:ext cx="3213847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813281"/>
            <a:ext cx="3213847" cy="56087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7626-FF4B-4D2D-9A69-D851F86E5D98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15D20-E44E-4E8E-A93A-C56D0B0E8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647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7626-FF4B-4D2D-9A69-D851F86E5D98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15D20-E44E-4E8E-A93A-C56D0B0E8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17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7626-FF4B-4D2D-9A69-D851F86E5D98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15D20-E44E-4E8E-A93A-C56D0B0E8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003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03083"/>
            <a:ext cx="3827085" cy="7418740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7626-FF4B-4D2D-9A69-D851F86E5D98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15D20-E44E-4E8E-A93A-C56D0B0E8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173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03083"/>
            <a:ext cx="3827085" cy="7418740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7626-FF4B-4D2D-9A69-D851F86E5D98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15D20-E44E-4E8E-A93A-C56D0B0E8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947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7626-FF4B-4D2D-9A69-D851F86E5D98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15D20-E44E-4E8E-A93A-C56D0B0E8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565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55801"/>
            <a:ext cx="1630055" cy="884690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55801"/>
            <a:ext cx="4795669" cy="884690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7626-FF4B-4D2D-9A69-D851F86E5D98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15D20-E44E-4E8E-A93A-C56D0B0E8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846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779007"/>
            <a:ext cx="6520220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F7626-FF4B-4D2D-9A69-D851F86E5D98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15D20-E44E-4E8E-A93A-C56D0B0E8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104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3.svg"/><Relationship Id="rId4" Type="http://schemas.openxmlformats.org/officeDocument/2006/relationships/image" Target="../media/image9.sv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82D3359-DA12-4DBA-97FB-09BA063DA6F3}"/>
              </a:ext>
            </a:extLst>
          </p:cNvPr>
          <p:cNvSpPr/>
          <p:nvPr/>
        </p:nvSpPr>
        <p:spPr>
          <a:xfrm>
            <a:off x="0" y="0"/>
            <a:ext cx="7559675" cy="10439400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CF0B53E4-563D-4698-8C82-AC081D382356}"/>
              </a:ext>
            </a:extLst>
          </p:cNvPr>
          <p:cNvSpPr/>
          <p:nvPr/>
        </p:nvSpPr>
        <p:spPr>
          <a:xfrm>
            <a:off x="301852" y="6083300"/>
            <a:ext cx="6985000" cy="2700338"/>
          </a:xfrm>
          <a:prstGeom prst="roundRect">
            <a:avLst>
              <a:gd name="adj" fmla="val 9142"/>
            </a:avLst>
          </a:prstGeom>
          <a:solidFill>
            <a:srgbClr val="465F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8D0A519-F2B2-4C68-949B-94A61D006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70463" y="145364"/>
            <a:ext cx="2202313" cy="186245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76B7ABB-9E0B-4C31-BA66-1484F22F3CB9}"/>
              </a:ext>
            </a:extLst>
          </p:cNvPr>
          <p:cNvSpPr/>
          <p:nvPr/>
        </p:nvSpPr>
        <p:spPr>
          <a:xfrm>
            <a:off x="763133" y="6630050"/>
            <a:ext cx="4549094" cy="1087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4000" b="1" dirty="0">
                <a:solidFill>
                  <a:srgbClr val="E4E6E2"/>
                </a:solidFill>
                <a:latin typeface="Montserrat-ExtraBold"/>
              </a:rPr>
              <a:t>Коммерческое</a:t>
            </a:r>
            <a:br>
              <a:rPr lang="ru-RU" sz="4000" b="1" dirty="0">
                <a:solidFill>
                  <a:srgbClr val="E4E6E2"/>
                </a:solidFill>
                <a:latin typeface="Montserrat-ExtraBold"/>
              </a:rPr>
            </a:br>
            <a:r>
              <a:rPr lang="ru-RU" sz="4000" b="1" dirty="0">
                <a:solidFill>
                  <a:srgbClr val="E4E6E2"/>
                </a:solidFill>
                <a:latin typeface="Montserrat-ExtraBold"/>
              </a:rPr>
              <a:t>предложение</a:t>
            </a:r>
            <a:r>
              <a:rPr lang="ru-RU" sz="4000" dirty="0"/>
              <a:t> 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46ABE15-F1AA-4957-BE10-2027A4ADBEA4}"/>
              </a:ext>
            </a:extLst>
          </p:cNvPr>
          <p:cNvSpPr/>
          <p:nvPr/>
        </p:nvSpPr>
        <p:spPr>
          <a:xfrm>
            <a:off x="763133" y="7777439"/>
            <a:ext cx="5826353" cy="439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E4E6E2"/>
                </a:solidFill>
                <a:latin typeface="Montserrat Light" panose="00000400000000000000" pitchFamily="2" charset="-52"/>
              </a:rPr>
              <a:t>на тендерное сопровождение</a:t>
            </a:r>
          </a:p>
        </p:txBody>
      </p:sp>
    </p:spTree>
    <p:extLst>
      <p:ext uri="{BB962C8B-B14F-4D97-AF65-F5344CB8AC3E}">
        <p14:creationId xmlns:p14="http://schemas.microsoft.com/office/powerpoint/2010/main" val="654664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608060E-37E5-4CA8-B2FE-1ED901F48A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078086"/>
              </p:ext>
            </p:extLst>
          </p:nvPr>
        </p:nvGraphicFramePr>
        <p:xfrm>
          <a:off x="539749" y="1606507"/>
          <a:ext cx="6480177" cy="8443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1564">
                  <a:extLst>
                    <a:ext uri="{9D8B030D-6E8A-4147-A177-3AD203B41FA5}">
                      <a16:colId xmlns:a16="http://schemas.microsoft.com/office/drawing/2014/main" val="2455983122"/>
                    </a:ext>
                  </a:extLst>
                </a:gridCol>
                <a:gridCol w="1452871">
                  <a:extLst>
                    <a:ext uri="{9D8B030D-6E8A-4147-A177-3AD203B41FA5}">
                      <a16:colId xmlns:a16="http://schemas.microsoft.com/office/drawing/2014/main" val="2184104426"/>
                    </a:ext>
                  </a:extLst>
                </a:gridCol>
                <a:gridCol w="1452871">
                  <a:extLst>
                    <a:ext uri="{9D8B030D-6E8A-4147-A177-3AD203B41FA5}">
                      <a16:colId xmlns:a16="http://schemas.microsoft.com/office/drawing/2014/main" val="227297484"/>
                    </a:ext>
                  </a:extLst>
                </a:gridCol>
                <a:gridCol w="1452871">
                  <a:extLst>
                    <a:ext uri="{9D8B030D-6E8A-4147-A177-3AD203B41FA5}">
                      <a16:colId xmlns:a16="http://schemas.microsoft.com/office/drawing/2014/main" val="1575522316"/>
                    </a:ext>
                  </a:extLst>
                </a:gridCol>
              </a:tblGrid>
              <a:tr h="63257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5A2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5A2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5A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365843"/>
                  </a:ext>
                </a:extLst>
              </a:tr>
              <a:tr h="466021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  <a:ea typeface="+mn-ea"/>
                          <a:cs typeface="+mn-cs"/>
                        </a:rPr>
                        <a:t>Стоимость</a:t>
                      </a: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 Medium" panose="00000600000000000000" pitchFamily="2" charset="-52"/>
                        </a:rPr>
                        <a:t>15 000 + </a:t>
                      </a:r>
                      <a:r>
                        <a:rPr lang="ru-RU" sz="1200" dirty="0">
                          <a:solidFill>
                            <a:srgbClr val="405A29"/>
                          </a:solidFill>
                          <a:latin typeface="Montserrat SemiBold" panose="00000700000000000000" pitchFamily="2" charset="-52"/>
                        </a:rPr>
                        <a:t>0,5 % 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Montserrat Medium" panose="00000600000000000000" pitchFamily="2" charset="-52"/>
                          <a:ea typeface="+mn-ea"/>
                          <a:cs typeface="+mn-cs"/>
                        </a:rPr>
                        <a:t>за месяц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 Medium" panose="00000600000000000000" pitchFamily="2" charset="-52"/>
                        </a:rPr>
                        <a:t>36 900 р + </a:t>
                      </a:r>
                      <a:r>
                        <a:rPr lang="ru-RU" sz="1200" dirty="0">
                          <a:solidFill>
                            <a:srgbClr val="405A29"/>
                          </a:solidFill>
                          <a:latin typeface="Montserrat SemiBold" panose="00000700000000000000" pitchFamily="2" charset="-52"/>
                        </a:rPr>
                        <a:t>0,5% </a:t>
                      </a:r>
                    </a:p>
                    <a:p>
                      <a:pPr algn="ctr"/>
                      <a:r>
                        <a:rPr lang="ru-RU" sz="1200" dirty="0">
                          <a:latin typeface="Montserrat Medium" panose="00000600000000000000" pitchFamily="2" charset="-52"/>
                        </a:rPr>
                        <a:t>за 3 месяца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Montserrat Medium" panose="00000600000000000000" pitchFamily="2" charset="-52"/>
                        </a:rPr>
                        <a:t>55 000 </a:t>
                      </a:r>
                      <a:br>
                        <a:rPr lang="ru-RU" sz="1200" dirty="0">
                          <a:latin typeface="Montserrat Medium" panose="00000600000000000000" pitchFamily="2" charset="-52"/>
                        </a:rPr>
                      </a:b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Montserrat Medium" panose="00000600000000000000" pitchFamily="2" charset="-52"/>
                          <a:ea typeface="+mn-ea"/>
                          <a:cs typeface="+mn-cs"/>
                        </a:rPr>
                        <a:t>за месяц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998180"/>
                  </a:ext>
                </a:extLst>
              </a:tr>
              <a:tr h="466021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Получение или</a:t>
                      </a:r>
                      <a:b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</a:b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перевыпуск ЭЦП</a:t>
                      </a:r>
                      <a:r>
                        <a:rPr lang="ru-RU" sz="1200" dirty="0">
                          <a:latin typeface="Montserrat Light" panose="00000400000000000000" pitchFamily="2" charset="-52"/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2957943"/>
                  </a:ext>
                </a:extLst>
              </a:tr>
              <a:tr h="519361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Аккредитация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на всех видах ЭТП</a:t>
                      </a:r>
                      <a:endParaRPr lang="ru-RU" sz="1200" dirty="0">
                        <a:latin typeface="Montserrat Light" panose="000004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652649"/>
                  </a:ext>
                </a:extLst>
              </a:tr>
              <a:tr h="362903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Настройка АРМ</a:t>
                      </a:r>
                      <a:endParaRPr lang="ru-RU" sz="1200" dirty="0">
                        <a:latin typeface="Montserrat Light" panose="000004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6529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Поиск тендеров</a:t>
                      </a:r>
                      <a:endParaRPr lang="ru-RU" sz="1200" dirty="0">
                        <a:latin typeface="Montserrat Light" panose="000004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16443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Анализ закупочной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документации, конкурентоспособности</a:t>
                      </a:r>
                      <a:endParaRPr lang="ru-RU" sz="1200" dirty="0">
                        <a:latin typeface="Montserrat Light" panose="000004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10528"/>
                  </a:ext>
                </a:extLst>
              </a:tr>
              <a:tr h="491319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Подготовка пакета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документов</a:t>
                      </a:r>
                      <a:endParaRPr lang="ru-RU" sz="1200" dirty="0">
                        <a:latin typeface="Montserrat Light" panose="000004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585232"/>
                  </a:ext>
                </a:extLst>
              </a:tr>
              <a:tr h="665969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Содействие в получении  независимой (банковской) гарантии</a:t>
                      </a: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756650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Подача заявок</a:t>
                      </a:r>
                      <a:endParaRPr lang="ru-RU" sz="1200" dirty="0">
                        <a:latin typeface="Montserrat Light" panose="000004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180418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Участие в торгах</a:t>
                      </a:r>
                      <a:endParaRPr lang="ru-RU" sz="1200" dirty="0">
                        <a:latin typeface="Montserrat Light" panose="000004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765895"/>
                  </a:ext>
                </a:extLst>
              </a:tr>
              <a:tr h="816101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Юридическое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сопровождение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и правовая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поддержка</a:t>
                      </a:r>
                      <a:endParaRPr lang="ru-RU" sz="1200" dirty="0">
                        <a:latin typeface="Montserrat Light" panose="000004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483867"/>
                  </a:ext>
                </a:extLst>
              </a:tr>
              <a:tr h="821311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Представление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Интересов компании- участника в ФАС</a:t>
                      </a:r>
                      <a:endParaRPr lang="ru-RU" sz="1200" dirty="0">
                        <a:latin typeface="Montserrat Light" panose="000004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904468"/>
                  </a:ext>
                </a:extLst>
              </a:tr>
              <a:tr h="820038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Предотвращение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и оспаривание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от попадания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компании в РНП</a:t>
                      </a:r>
                      <a:endParaRPr lang="ru-RU" sz="1200" dirty="0">
                        <a:latin typeface="Montserrat Light" panose="000004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0076314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Сопровождение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на этапах исполнения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>
                          <a:solidFill>
                            <a:srgbClr val="2C3E1E"/>
                          </a:solidFill>
                          <a:latin typeface="Montserrat Light" panose="00000400000000000000" pitchFamily="2" charset="-52"/>
                        </a:rPr>
                        <a:t>контракта</a:t>
                      </a:r>
                      <a:endParaRPr lang="ru-RU" sz="1200" dirty="0">
                        <a:latin typeface="Montserrat Light" panose="000004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 Medium" panose="000006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4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535160"/>
                  </a:ext>
                </a:extLst>
              </a:tr>
            </a:tbl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F0B53E4-563D-4698-8C82-AC081D382356}"/>
              </a:ext>
            </a:extLst>
          </p:cNvPr>
          <p:cNvSpPr/>
          <p:nvPr/>
        </p:nvSpPr>
        <p:spPr>
          <a:xfrm>
            <a:off x="-1" y="-1"/>
            <a:ext cx="7559675" cy="1524001"/>
          </a:xfrm>
          <a:prstGeom prst="rect">
            <a:avLst/>
          </a:prstGeom>
          <a:solidFill>
            <a:srgbClr val="465F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E24D56D-23CF-4A75-9EBA-A92935240F09}"/>
              </a:ext>
            </a:extLst>
          </p:cNvPr>
          <p:cNvSpPr/>
          <p:nvPr/>
        </p:nvSpPr>
        <p:spPr>
          <a:xfrm>
            <a:off x="449708" y="292056"/>
            <a:ext cx="6338887" cy="789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700" b="1" dirty="0">
                <a:solidFill>
                  <a:srgbClr val="E4E6E2"/>
                </a:solidFill>
                <a:latin typeface="Montserrat-ExtraBold"/>
              </a:rPr>
              <a:t>Условия в рамках</a:t>
            </a:r>
            <a:br>
              <a:rPr lang="ru-RU" sz="2700" b="1" dirty="0">
                <a:solidFill>
                  <a:srgbClr val="E4E6E2"/>
                </a:solidFill>
                <a:latin typeface="Montserrat-ExtraBold"/>
              </a:rPr>
            </a:br>
            <a:r>
              <a:rPr lang="ru-RU" sz="2700" b="1" dirty="0">
                <a:solidFill>
                  <a:srgbClr val="E4E6E2"/>
                </a:solidFill>
                <a:latin typeface="Montserrat-ExtraBold"/>
              </a:rPr>
              <a:t>тендерного сопровождения</a:t>
            </a:r>
            <a:r>
              <a:rPr lang="ru-RU" sz="2700" dirty="0"/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407FE1-68F9-44F7-B862-DC89CE353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99410" y="265793"/>
            <a:ext cx="686765" cy="580783"/>
          </a:xfrm>
          <a:prstGeom prst="rect">
            <a:avLst/>
          </a:prstGeom>
        </p:spPr>
      </p:pic>
      <p:sp>
        <p:nvSpPr>
          <p:cNvPr id="64" name="Овал 63">
            <a:extLst>
              <a:ext uri="{FF2B5EF4-FFF2-40B4-BE49-F238E27FC236}">
                <a16:creationId xmlns:a16="http://schemas.microsoft.com/office/drawing/2014/main" id="{C11F1B1A-933E-4F95-B140-B56032C736F8}"/>
              </a:ext>
            </a:extLst>
          </p:cNvPr>
          <p:cNvSpPr/>
          <p:nvPr/>
        </p:nvSpPr>
        <p:spPr>
          <a:xfrm>
            <a:off x="-2101755" y="3126300"/>
            <a:ext cx="878398" cy="878398"/>
          </a:xfrm>
          <a:prstGeom prst="ellipse">
            <a:avLst/>
          </a:prstGeom>
          <a:solidFill>
            <a:srgbClr val="405A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1AD5DEF8-38E9-4D44-86FB-2460BC797BF9}"/>
              </a:ext>
            </a:extLst>
          </p:cNvPr>
          <p:cNvSpPr/>
          <p:nvPr/>
        </p:nvSpPr>
        <p:spPr>
          <a:xfrm>
            <a:off x="-2101755" y="4341302"/>
            <a:ext cx="878398" cy="878398"/>
          </a:xfrm>
          <a:prstGeom prst="ellipse">
            <a:avLst/>
          </a:prstGeom>
          <a:solidFill>
            <a:srgbClr val="D1D4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D3C2DB2-B1DB-4C00-AF3F-26537B25F326}"/>
              </a:ext>
            </a:extLst>
          </p:cNvPr>
          <p:cNvSpPr/>
          <p:nvPr/>
        </p:nvSpPr>
        <p:spPr>
          <a:xfrm>
            <a:off x="2791794" y="1693754"/>
            <a:ext cx="1191069" cy="438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dirty="0" err="1">
                <a:solidFill>
                  <a:schemeClr val="bg1"/>
                </a:solidFill>
                <a:latin typeface="Montserrat SemiBold" panose="00000700000000000000" pitchFamily="2" charset="-52"/>
              </a:rPr>
              <a:t>Безлимит</a:t>
            </a:r>
            <a:r>
              <a:rPr lang="ru-RU" sz="1400" dirty="0">
                <a:solidFill>
                  <a:schemeClr val="bg1"/>
                </a:solidFill>
                <a:latin typeface="Montserrat SemiBold" panose="00000700000000000000" pitchFamily="2" charset="-52"/>
              </a:rPr>
              <a:t> </a:t>
            </a:r>
            <a:br>
              <a:rPr lang="ru-RU" sz="1400" dirty="0">
                <a:solidFill>
                  <a:schemeClr val="bg1"/>
                </a:solidFill>
                <a:latin typeface="Montserrat SemiBold" panose="00000700000000000000" pitchFamily="2" charset="-52"/>
              </a:rPr>
            </a:br>
            <a:r>
              <a:rPr lang="ru-RU" sz="1400" dirty="0">
                <a:solidFill>
                  <a:schemeClr val="bg1"/>
                </a:solidFill>
                <a:latin typeface="Montserrat SemiBold" panose="00000700000000000000" pitchFamily="2" charset="-52"/>
              </a:rPr>
              <a:t>на 1 месяц </a:t>
            </a: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F8E48CEB-1321-475A-A3EC-6333CEDD76A7}"/>
              </a:ext>
            </a:extLst>
          </p:cNvPr>
          <p:cNvSpPr/>
          <p:nvPr/>
        </p:nvSpPr>
        <p:spPr>
          <a:xfrm>
            <a:off x="4180855" y="1693754"/>
            <a:ext cx="1332361" cy="438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dirty="0" err="1">
                <a:solidFill>
                  <a:schemeClr val="bg1"/>
                </a:solidFill>
                <a:latin typeface="Montserrat SemiBold" panose="00000700000000000000" pitchFamily="2" charset="-52"/>
              </a:rPr>
              <a:t>Безлимит</a:t>
            </a:r>
            <a:r>
              <a:rPr lang="ru-RU" sz="1400" dirty="0">
                <a:solidFill>
                  <a:schemeClr val="bg1"/>
                </a:solidFill>
                <a:latin typeface="Montserrat SemiBold" panose="00000700000000000000" pitchFamily="2" charset="-52"/>
              </a:rPr>
              <a:t> </a:t>
            </a:r>
            <a:br>
              <a:rPr lang="ru-RU" sz="1400" dirty="0">
                <a:solidFill>
                  <a:schemeClr val="bg1"/>
                </a:solidFill>
                <a:latin typeface="Montserrat SemiBold" panose="00000700000000000000" pitchFamily="2" charset="-52"/>
              </a:rPr>
            </a:br>
            <a:r>
              <a:rPr lang="ru-RU" sz="1400" dirty="0">
                <a:solidFill>
                  <a:schemeClr val="bg1"/>
                </a:solidFill>
                <a:latin typeface="Montserrat SemiBold" panose="00000700000000000000" pitchFamily="2" charset="-52"/>
              </a:rPr>
              <a:t>на 3 месяца </a:t>
            </a: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EAE694A0-3277-484D-90DC-060A345935CA}"/>
              </a:ext>
            </a:extLst>
          </p:cNvPr>
          <p:cNvSpPr/>
          <p:nvPr/>
        </p:nvSpPr>
        <p:spPr>
          <a:xfrm>
            <a:off x="5708824" y="1779931"/>
            <a:ext cx="1191070" cy="265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dirty="0">
                <a:solidFill>
                  <a:schemeClr val="bg1"/>
                </a:solidFill>
                <a:latin typeface="Montserrat SemiBold" panose="00000700000000000000" pitchFamily="2" charset="-52"/>
              </a:rPr>
              <a:t>VIP-</a:t>
            </a:r>
            <a:r>
              <a:rPr lang="ru-RU" sz="1400" dirty="0">
                <a:solidFill>
                  <a:schemeClr val="bg1"/>
                </a:solidFill>
                <a:latin typeface="Montserrat SemiBold" panose="00000700000000000000" pitchFamily="2" charset="-52"/>
              </a:rPr>
              <a:t>тариф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B112E6D-E580-4275-B0B0-071BB0BE0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80" y="2781725"/>
            <a:ext cx="301559" cy="301559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B45E7ED5-A593-4E63-B605-5E7D65800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255" y="2781725"/>
            <a:ext cx="301559" cy="301559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664846AA-9FD4-4636-A2DD-2B7DD80FB5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548" y="2781725"/>
            <a:ext cx="301559" cy="301559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4E1C31C6-012E-438F-8B18-6EED957BB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80" y="3269405"/>
            <a:ext cx="301559" cy="301559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D3B64C9F-EFCF-4720-A3A9-21345B90CC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255" y="3269405"/>
            <a:ext cx="301559" cy="301559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51F2D778-B2EA-4A1F-9854-161DA27A0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548" y="3269405"/>
            <a:ext cx="301559" cy="301559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D310B047-9EF2-4626-A631-48F4ADA2CE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80" y="3717690"/>
            <a:ext cx="301559" cy="301559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B1FA28BE-F75D-4E1F-99EC-4C3C7FE7E6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255" y="3717690"/>
            <a:ext cx="301559" cy="301559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7A49DC44-83F1-43E9-92D8-ED2C3FC8D9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548" y="3717690"/>
            <a:ext cx="301559" cy="301559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6A615239-5042-40CB-9311-6CB6E5928E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80" y="4069936"/>
            <a:ext cx="301559" cy="301559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0E25D52F-868A-4B9A-B34D-7BBFB9F5EA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255" y="4069936"/>
            <a:ext cx="301559" cy="301559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587E581E-A22F-48A1-B237-A0034B0FB9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548" y="4069936"/>
            <a:ext cx="301559" cy="301559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E9EB2E12-8240-4760-B76C-3241A486E3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80" y="4519038"/>
            <a:ext cx="301559" cy="301559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4BEE7C77-2427-4F4A-BF3D-EF61FFFBEB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80" y="5056067"/>
            <a:ext cx="301559" cy="301559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69F7779D-091A-45C1-B4CC-62CC8EE125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255" y="5056067"/>
            <a:ext cx="301559" cy="301559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DCF67607-6D1D-4482-9A00-498502C6E6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548" y="5056067"/>
            <a:ext cx="301559" cy="301559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8EB56A94-289A-484B-8FB4-F4A75FCD5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80" y="5681835"/>
            <a:ext cx="301559" cy="301559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D97EDCF5-E254-45B6-BB17-717CA00513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255" y="5681835"/>
            <a:ext cx="301559" cy="301559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8F6727A1-C719-4E3B-9A9D-36D637B9D9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548" y="5681835"/>
            <a:ext cx="301559" cy="30155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03E605D-81CA-4466-9AB2-5AC40FD71D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80" y="6326653"/>
            <a:ext cx="301559" cy="301559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FE79E84B-DD08-40E9-AA60-10EDD3AA99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255" y="6326653"/>
            <a:ext cx="301559" cy="301559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A39E8AE6-A260-4575-84EE-BF65CF8CD1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548" y="6326653"/>
            <a:ext cx="301559" cy="301559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BC3F732C-FA19-45F4-997A-82FA8A0F7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80" y="6717069"/>
            <a:ext cx="301559" cy="301559"/>
          </a:xfrm>
          <a:prstGeom prst="rect">
            <a:avLst/>
          </a:prstGeom>
        </p:spPr>
      </p:pic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B565B4EB-3CEE-46BB-A7AE-EC0FA0AF36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255" y="6717069"/>
            <a:ext cx="301559" cy="301559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5E2855D9-0EEF-4569-A3D9-69D3CDAE4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548" y="6717069"/>
            <a:ext cx="301559" cy="301559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CA5E7535-7D45-4094-837A-4B40B4C2D1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80" y="7294919"/>
            <a:ext cx="301559" cy="301559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7E82EF56-1120-4F90-83C8-FC5A70D348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80" y="8094655"/>
            <a:ext cx="301559" cy="301559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:a16="http://schemas.microsoft.com/office/drawing/2014/main" id="{D0E7213B-A4CC-4078-933F-770B17BFA4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255" y="8094655"/>
            <a:ext cx="301559" cy="301559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C5F3B72B-EEB2-49FF-8542-6A2CC8A8D9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548" y="8094655"/>
            <a:ext cx="301559" cy="301559"/>
          </a:xfrm>
          <a:prstGeom prst="rect">
            <a:avLst/>
          </a:prstGeom>
        </p:spPr>
      </p:pic>
      <p:pic>
        <p:nvPicPr>
          <p:cNvPr id="107" name="Рисунок 106">
            <a:extLst>
              <a:ext uri="{FF2B5EF4-FFF2-40B4-BE49-F238E27FC236}">
                <a16:creationId xmlns:a16="http://schemas.microsoft.com/office/drawing/2014/main" id="{3B2A0653-0B89-43D6-AE51-EB0B10B65D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80" y="8921593"/>
            <a:ext cx="301559" cy="301559"/>
          </a:xfrm>
          <a:prstGeom prst="rect">
            <a:avLst/>
          </a:prstGeom>
        </p:spPr>
      </p:pic>
      <p:pic>
        <p:nvPicPr>
          <p:cNvPr id="108" name="Рисунок 107">
            <a:extLst>
              <a:ext uri="{FF2B5EF4-FFF2-40B4-BE49-F238E27FC236}">
                <a16:creationId xmlns:a16="http://schemas.microsoft.com/office/drawing/2014/main" id="{33DDCDED-3107-47FA-B90D-309FB25276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255" y="8921593"/>
            <a:ext cx="301559" cy="301559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5A7B9BD2-1BF9-4EE5-AABD-EBB5F63CB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548" y="8921593"/>
            <a:ext cx="301559" cy="301559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8E579F0B-3F88-40C3-BE63-B7AF2B082E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80" y="9642181"/>
            <a:ext cx="301559" cy="301559"/>
          </a:xfrm>
          <a:prstGeom prst="rect">
            <a:avLst/>
          </a:prstGeom>
        </p:spPr>
      </p:pic>
      <p:pic>
        <p:nvPicPr>
          <p:cNvPr id="111" name="Рисунок 110">
            <a:extLst>
              <a:ext uri="{FF2B5EF4-FFF2-40B4-BE49-F238E27FC236}">
                <a16:creationId xmlns:a16="http://schemas.microsoft.com/office/drawing/2014/main" id="{EA86F4CB-4DC2-49AE-B78F-61241D5D4F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255" y="9642181"/>
            <a:ext cx="301559" cy="301559"/>
          </a:xfrm>
          <a:prstGeom prst="rect">
            <a:avLst/>
          </a:prstGeom>
        </p:spPr>
      </p:pic>
      <p:pic>
        <p:nvPicPr>
          <p:cNvPr id="112" name="Рисунок 111">
            <a:extLst>
              <a:ext uri="{FF2B5EF4-FFF2-40B4-BE49-F238E27FC236}">
                <a16:creationId xmlns:a16="http://schemas.microsoft.com/office/drawing/2014/main" id="{04C65B06-5CFE-4225-BDBD-15D8394974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548" y="9642181"/>
            <a:ext cx="301559" cy="30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31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5137AC13-0398-4D17-B00D-2E1BADA73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9" t="16925" r="11341"/>
          <a:stretch>
            <a:fillRect/>
          </a:stretch>
        </p:blipFill>
        <p:spPr>
          <a:xfrm>
            <a:off x="1" y="15354"/>
            <a:ext cx="7559674" cy="5519838"/>
          </a:xfrm>
          <a:custGeom>
            <a:avLst/>
            <a:gdLst>
              <a:gd name="connsiteX0" fmla="*/ 0 w 7559674"/>
              <a:gd name="connsiteY0" fmla="*/ 0 h 5519838"/>
              <a:gd name="connsiteX1" fmla="*/ 7559674 w 7559674"/>
              <a:gd name="connsiteY1" fmla="*/ 0 h 5519838"/>
              <a:gd name="connsiteX2" fmla="*/ 7559674 w 7559674"/>
              <a:gd name="connsiteY2" fmla="*/ 5519838 h 5519838"/>
              <a:gd name="connsiteX3" fmla="*/ 0 w 7559674"/>
              <a:gd name="connsiteY3" fmla="*/ 5519838 h 551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9674" h="5519838">
                <a:moveTo>
                  <a:pt x="0" y="0"/>
                </a:moveTo>
                <a:lnTo>
                  <a:pt x="7559674" y="0"/>
                </a:lnTo>
                <a:lnTo>
                  <a:pt x="7559674" y="5519838"/>
                </a:lnTo>
                <a:lnTo>
                  <a:pt x="0" y="5519838"/>
                </a:lnTo>
                <a:close/>
              </a:path>
            </a:pathLst>
          </a:custGeom>
        </p:spPr>
      </p:pic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A46D3CD0-1A3E-46B8-9430-AEE1BB8AEA04}"/>
              </a:ext>
            </a:extLst>
          </p:cNvPr>
          <p:cNvSpPr/>
          <p:nvPr/>
        </p:nvSpPr>
        <p:spPr>
          <a:xfrm>
            <a:off x="1" y="0"/>
            <a:ext cx="7559674" cy="5577969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CF0B53E4-563D-4698-8C82-AC081D382356}"/>
              </a:ext>
            </a:extLst>
          </p:cNvPr>
          <p:cNvSpPr/>
          <p:nvPr/>
        </p:nvSpPr>
        <p:spPr>
          <a:xfrm>
            <a:off x="1485900" y="2729552"/>
            <a:ext cx="5473700" cy="4350698"/>
          </a:xfrm>
          <a:prstGeom prst="roundRect">
            <a:avLst>
              <a:gd name="adj" fmla="val 8931"/>
            </a:avLst>
          </a:prstGeom>
          <a:solidFill>
            <a:srgbClr val="496235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E24D56D-23CF-4A75-9EBA-A92935240F09}"/>
              </a:ext>
            </a:extLst>
          </p:cNvPr>
          <p:cNvSpPr/>
          <p:nvPr/>
        </p:nvSpPr>
        <p:spPr>
          <a:xfrm>
            <a:off x="1950728" y="3305152"/>
            <a:ext cx="444879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000" b="1" dirty="0">
                <a:solidFill>
                  <a:srgbClr val="E4E6E2"/>
                </a:solidFill>
                <a:latin typeface="Montserrat-ExtraBold"/>
              </a:rPr>
              <a:t>Свяжитесь с нами</a:t>
            </a:r>
          </a:p>
          <a:p>
            <a:pPr>
              <a:lnSpc>
                <a:spcPct val="90000"/>
              </a:lnSpc>
            </a:pPr>
            <a:r>
              <a:rPr lang="ru-RU" sz="3000" b="1" dirty="0">
                <a:solidFill>
                  <a:srgbClr val="E4E6E2"/>
                </a:solidFill>
                <a:latin typeface="Montserrat-ExtraBold"/>
              </a:rPr>
              <a:t>и получайте</a:t>
            </a:r>
          </a:p>
          <a:p>
            <a:pPr>
              <a:lnSpc>
                <a:spcPct val="90000"/>
              </a:lnSpc>
            </a:pPr>
            <a:r>
              <a:rPr lang="ru-RU" sz="3000" b="1" dirty="0">
                <a:solidFill>
                  <a:srgbClr val="E4E6E2"/>
                </a:solidFill>
                <a:latin typeface="Montserrat-ExtraBold"/>
              </a:rPr>
              <a:t>результат</a:t>
            </a:r>
            <a:endParaRPr lang="ru-RU" sz="30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4EB323-9E67-47F9-B025-E664F8F59AC4}"/>
              </a:ext>
            </a:extLst>
          </p:cNvPr>
          <p:cNvSpPr/>
          <p:nvPr/>
        </p:nvSpPr>
        <p:spPr>
          <a:xfrm>
            <a:off x="1950728" y="4825688"/>
            <a:ext cx="44487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E4E6E2"/>
                </a:solidFill>
                <a:latin typeface="Montserrat-Regular"/>
              </a:rPr>
              <a:t>Позвоните или напишите</a:t>
            </a:r>
          </a:p>
          <a:p>
            <a:r>
              <a:rPr lang="ru-RU" sz="2000" dirty="0">
                <a:solidFill>
                  <a:srgbClr val="E4E6E2"/>
                </a:solidFill>
                <a:latin typeface="Montserrat-Regular"/>
              </a:rPr>
              <a:t>сотруднику, чтобы начать</a:t>
            </a:r>
          </a:p>
          <a:p>
            <a:r>
              <a:rPr lang="ru-RU" sz="2000" dirty="0">
                <a:solidFill>
                  <a:srgbClr val="E4E6E2"/>
                </a:solidFill>
                <a:latin typeface="Montserrat-Regular"/>
              </a:rPr>
              <a:t>совместную работу</a:t>
            </a:r>
            <a:endParaRPr lang="ru-RU" sz="2000" dirty="0"/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DE079047-62F9-4F6C-BD13-A0AC4D8E41C5}"/>
              </a:ext>
            </a:extLst>
          </p:cNvPr>
          <p:cNvSpPr/>
          <p:nvPr/>
        </p:nvSpPr>
        <p:spPr>
          <a:xfrm>
            <a:off x="1950728" y="5856705"/>
            <a:ext cx="44487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E4E6E2"/>
                </a:solidFill>
                <a:latin typeface="Montserrat-Regular"/>
              </a:rPr>
              <a:t>Готовы приступить уже сегодня</a:t>
            </a:r>
            <a:endParaRPr lang="ru-RU" sz="2000" dirty="0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33BF4E5E-EBFB-4EBD-A7C3-AA76850B28C4}"/>
              </a:ext>
            </a:extLst>
          </p:cNvPr>
          <p:cNvSpPr/>
          <p:nvPr/>
        </p:nvSpPr>
        <p:spPr>
          <a:xfrm>
            <a:off x="1950728" y="6299592"/>
            <a:ext cx="44487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E4E6E2"/>
                </a:solidFill>
                <a:latin typeface="Montserrat ExtraBold" panose="00000900000000000000" pitchFamily="2" charset="-52"/>
              </a:rPr>
              <a:t>Ждем вашего решения</a:t>
            </a:r>
            <a:endParaRPr lang="ru-RU" sz="2000" dirty="0">
              <a:latin typeface="Montserrat ExtraBold" panose="00000900000000000000" pitchFamily="2" charset="-52"/>
            </a:endParaRPr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92150D30-0F5D-4715-B426-314811058AA1}"/>
              </a:ext>
            </a:extLst>
          </p:cNvPr>
          <p:cNvGrpSpPr/>
          <p:nvPr/>
        </p:nvGrpSpPr>
        <p:grpSpPr>
          <a:xfrm>
            <a:off x="1598843" y="7480567"/>
            <a:ext cx="4361698" cy="450583"/>
            <a:chOff x="1598843" y="7480567"/>
            <a:chExt cx="4361698" cy="450583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50BBA0C0-C3E8-42F3-87B4-5B69CCC15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98843" y="7480567"/>
              <a:ext cx="450583" cy="45058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57B54C8D-2C79-4B62-9CAC-24194A87F893}"/>
                </a:ext>
              </a:extLst>
            </p:cNvPr>
            <p:cNvSpPr/>
            <p:nvPr/>
          </p:nvSpPr>
          <p:spPr>
            <a:xfrm>
              <a:off x="2182291" y="7505803"/>
              <a:ext cx="3778250" cy="4001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ru-RU" sz="2000" dirty="0">
                  <a:solidFill>
                    <a:srgbClr val="405A29"/>
                  </a:solidFill>
                  <a:latin typeface="Montserrat-Medium"/>
                </a:rPr>
                <a:t>8 800 555 20 14</a:t>
              </a:r>
              <a:r>
                <a:rPr lang="ru-RU" sz="2000" dirty="0"/>
                <a:t> </a:t>
              </a: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302D688C-EAC1-4445-BA87-99BDB59DE599}"/>
              </a:ext>
            </a:extLst>
          </p:cNvPr>
          <p:cNvGrpSpPr/>
          <p:nvPr/>
        </p:nvGrpSpPr>
        <p:grpSpPr>
          <a:xfrm>
            <a:off x="1599134" y="8116091"/>
            <a:ext cx="4361407" cy="450000"/>
            <a:chOff x="1599134" y="8061500"/>
            <a:chExt cx="4361407" cy="450000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BF94D32D-19F8-4878-A07C-AA3C98B18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599134" y="8061500"/>
              <a:ext cx="450000" cy="450000"/>
            </a:xfrm>
            <a:prstGeom prst="rect">
              <a:avLst/>
            </a:prstGeom>
          </p:spPr>
        </p:pic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4A629B7C-9AE1-4AB8-A444-7C5A067B1E63}"/>
                </a:ext>
              </a:extLst>
            </p:cNvPr>
            <p:cNvSpPr/>
            <p:nvPr/>
          </p:nvSpPr>
          <p:spPr>
            <a:xfrm>
              <a:off x="2182291" y="8086445"/>
              <a:ext cx="3778250" cy="4001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2000" dirty="0">
                  <a:solidFill>
                    <a:srgbClr val="405A29"/>
                  </a:solidFill>
                  <a:latin typeface="Montserrat-Medium"/>
                </a:rPr>
                <a:t>deal-pro.ru </a:t>
              </a:r>
              <a:endParaRPr lang="ru-RU" sz="2000" dirty="0">
                <a:solidFill>
                  <a:srgbClr val="405A29"/>
                </a:solidFill>
                <a:latin typeface="Montserrat-Medium"/>
              </a:endParaRPr>
            </a:p>
          </p:txBody>
        </p:sp>
      </p:grp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4D971412-3A15-46C7-85DD-CD7956D01B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99521" y="256509"/>
            <a:ext cx="919162" cy="777316"/>
          </a:xfrm>
          <a:prstGeom prst="rect">
            <a:avLst/>
          </a:prstGeom>
        </p:spPr>
      </p:pic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6A9A9D4E-A27C-44DE-B163-BA7A39ED5A25}"/>
              </a:ext>
            </a:extLst>
          </p:cNvPr>
          <p:cNvGrpSpPr/>
          <p:nvPr/>
        </p:nvGrpSpPr>
        <p:grpSpPr>
          <a:xfrm>
            <a:off x="1599134" y="8763504"/>
            <a:ext cx="4361407" cy="1230999"/>
            <a:chOff x="1599134" y="8763504"/>
            <a:chExt cx="4361407" cy="1230999"/>
          </a:xfrm>
        </p:grpSpPr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29D88C9F-6E91-492A-9CB7-6AA91F485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599134" y="9154003"/>
              <a:ext cx="450000" cy="450000"/>
            </a:xfrm>
            <a:prstGeom prst="rect">
              <a:avLst/>
            </a:prstGeom>
          </p:spPr>
        </p:pic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574BDD3B-06B0-4395-8ED4-6EDC6E79E429}"/>
                </a:ext>
              </a:extLst>
            </p:cNvPr>
            <p:cNvGrpSpPr/>
            <p:nvPr/>
          </p:nvGrpSpPr>
          <p:grpSpPr>
            <a:xfrm>
              <a:off x="2182291" y="8763504"/>
              <a:ext cx="3778250" cy="1230999"/>
              <a:chOff x="2182291" y="8763504"/>
              <a:chExt cx="3778250" cy="1230999"/>
            </a:xfrm>
          </p:grpSpPr>
          <p:sp>
            <p:nvSpPr>
              <p:cNvPr id="31" name="Прямоугольник 30">
                <a:extLst>
                  <a:ext uri="{FF2B5EF4-FFF2-40B4-BE49-F238E27FC236}">
                    <a16:creationId xmlns:a16="http://schemas.microsoft.com/office/drawing/2014/main" id="{51EB0B26-80BA-48B5-B1D0-1CCF115B1943}"/>
                  </a:ext>
                </a:extLst>
              </p:cNvPr>
              <p:cNvSpPr/>
              <p:nvPr/>
            </p:nvSpPr>
            <p:spPr>
              <a:xfrm>
                <a:off x="2182291" y="8763504"/>
                <a:ext cx="3778250" cy="40011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000" dirty="0">
                    <a:solidFill>
                      <a:srgbClr val="405A29"/>
                    </a:solidFill>
                    <a:latin typeface="Montserrat-Medium"/>
                  </a:rPr>
                  <a:t>o.chernata@deal-pro.ru </a:t>
                </a:r>
                <a:endParaRPr lang="ru-RU" sz="2000" dirty="0">
                  <a:solidFill>
                    <a:srgbClr val="405A29"/>
                  </a:solidFill>
                  <a:latin typeface="Montserrat-Medium"/>
                </a:endParaRPr>
              </a:p>
            </p:txBody>
          </p:sp>
          <p:sp>
            <p:nvSpPr>
              <p:cNvPr id="32" name="Прямоугольник 31">
                <a:extLst>
                  <a:ext uri="{FF2B5EF4-FFF2-40B4-BE49-F238E27FC236}">
                    <a16:creationId xmlns:a16="http://schemas.microsoft.com/office/drawing/2014/main" id="{2EF044AA-331E-4D92-A3A2-ABBFFB616397}"/>
                  </a:ext>
                </a:extLst>
              </p:cNvPr>
              <p:cNvSpPr/>
              <p:nvPr/>
            </p:nvSpPr>
            <p:spPr>
              <a:xfrm>
                <a:off x="2182291" y="9178949"/>
                <a:ext cx="3778250" cy="40011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000" dirty="0">
                    <a:solidFill>
                      <a:srgbClr val="405A29"/>
                    </a:solidFill>
                    <a:latin typeface="Montserrat-Medium"/>
                  </a:rPr>
                  <a:t>t.babenko@deal-pro.ru</a:t>
                </a:r>
                <a:endParaRPr lang="ru-RU" sz="2000" dirty="0">
                  <a:solidFill>
                    <a:srgbClr val="405A29"/>
                  </a:solidFill>
                  <a:latin typeface="Montserrat-Medium"/>
                </a:endParaRPr>
              </a:p>
            </p:txBody>
          </p:sp>
          <p:sp>
            <p:nvSpPr>
              <p:cNvPr id="33" name="Прямоугольник 32">
                <a:extLst>
                  <a:ext uri="{FF2B5EF4-FFF2-40B4-BE49-F238E27FC236}">
                    <a16:creationId xmlns:a16="http://schemas.microsoft.com/office/drawing/2014/main" id="{8BF09271-C6F1-4EA7-9B79-EDB125CE5BA8}"/>
                  </a:ext>
                </a:extLst>
              </p:cNvPr>
              <p:cNvSpPr/>
              <p:nvPr/>
            </p:nvSpPr>
            <p:spPr>
              <a:xfrm>
                <a:off x="2182291" y="9594393"/>
                <a:ext cx="3778250" cy="40011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000" dirty="0">
                    <a:solidFill>
                      <a:srgbClr val="405A29"/>
                    </a:solidFill>
                    <a:latin typeface="Montserrat-Medium"/>
                  </a:rPr>
                  <a:t>s.simonova@deal-pro.ru</a:t>
                </a:r>
                <a:endParaRPr lang="ru-RU" sz="2000" dirty="0">
                  <a:solidFill>
                    <a:srgbClr val="405A29"/>
                  </a:solidFill>
                  <a:latin typeface="Montserrat-Medium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92426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247</TotalTime>
  <Words>156</Words>
  <Application>Microsoft Office PowerPoint</Application>
  <PresentationFormat>Произвольный</PresentationFormat>
  <Paragraphs>49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4" baseType="lpstr">
      <vt:lpstr>Arial</vt:lpstr>
      <vt:lpstr>Calibri</vt:lpstr>
      <vt:lpstr>Calibri Light</vt:lpstr>
      <vt:lpstr>Montserrat ExtraBold</vt:lpstr>
      <vt:lpstr>Montserrat Light</vt:lpstr>
      <vt:lpstr>Montserrat Medium</vt:lpstr>
      <vt:lpstr>Montserrat SemiBold</vt:lpstr>
      <vt:lpstr>Montserrat-ExtraBold</vt:lpstr>
      <vt:lpstr>Montserrat-Medium</vt:lpstr>
      <vt:lpstr>Montserrat-Regular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Kubareva Margarita</dc:creator>
  <cp:lastModifiedBy>Маргарита</cp:lastModifiedBy>
  <cp:revision>12</cp:revision>
  <dcterms:created xsi:type="dcterms:W3CDTF">2023-08-24T16:08:14Z</dcterms:created>
  <dcterms:modified xsi:type="dcterms:W3CDTF">2023-11-02T13:24:56Z</dcterms:modified>
</cp:coreProperties>
</file>